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92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B0EA13-E9C1-4212-A12D-641E64A553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9ABB394-4BBD-4B41-BA8E-27CAFB24A3A5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A3B7CB-D351-4AFC-B9E1-2BC97064D7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11CC5ED-C571-4DE2-9043-EBDBD3073E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29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A003E5-0D05-4386-994A-6B37A5CA20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0EC210-42C8-42FD-8A74-E1004D7E341C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C0BB449-8688-4C36-9DC7-76A30D978E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DC235F-6307-43C8-B291-D73DA4EF4C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5076B-05BF-43CC-AB57-F5ACF36230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065124F-9F9A-4EF6-AE40-45033AD144F0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F909C9-4D9A-4571-8B63-72AF77D10F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25133C-BB56-4146-9846-B2576CD8A2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E08BE7-D817-4845-962D-77EED5DE3A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A3CE14E-6034-40A9-BA32-E597DE98C55E}" type="slidenum">
              <a:t>34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9CB07B-09E5-40A3-8B68-0904EF4915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7C97517-623D-455A-A28E-26834A9790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2EF4BF-56F4-4411-85F1-5E4857BEF5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03C4C4-F826-4389-9336-5911A1E4B87E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DD4E10-AC21-46B9-AA1D-D555ADD0A3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3A4370-AAE8-4B43-B49C-027506841D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Insert Title here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/>
              <a:t>Allgemeines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Copy Kernel</a:t>
            </a:r>
          </a:p>
          <a:p>
            <a:pPr lvl="0">
              <a:buSzPct val="100000"/>
              <a:buAutoNum type="arabicParenR"/>
            </a:pPr>
            <a:r>
              <a:rPr lang="en-GB" u="sng"/>
              <a:t>Zugriffsmuster: Strided Access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Offset Access</a:t>
            </a:r>
          </a:p>
          <a:p>
            <a:pPr lvl="0">
              <a:buSzPct val="100000"/>
              <a:buAutoNum type="arabicParenR"/>
            </a:pPr>
            <a:r>
              <a:rPr lang="en-GB"/>
              <a:t>Allokation: Standard und UnifiedMemory</a:t>
            </a:r>
          </a:p>
          <a:p>
            <a:pPr lvl="0">
              <a:buSzPct val="100000"/>
              <a:buAutoNum type="arabicParenR"/>
            </a:pPr>
            <a:r>
              <a:rPr lang="en-GB"/>
              <a:t>Kommunikation zwischen Threads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04759" y="4617035"/>
            <a:ext cx="4470120" cy="2641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04759" y="4617035"/>
            <a:ext cx="4470120" cy="2641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45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1024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/>
              <a:t>Allgemeines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Copy Kernel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Strided Access</a:t>
            </a:r>
          </a:p>
          <a:p>
            <a:pPr lvl="0">
              <a:buSzPct val="100000"/>
              <a:buAutoNum type="arabicParenR"/>
            </a:pPr>
            <a:r>
              <a:rPr lang="en-GB" u="sng"/>
              <a:t>Zugriffsmuster: Offset Access</a:t>
            </a:r>
          </a:p>
          <a:p>
            <a:pPr lvl="0">
              <a:buSzPct val="100000"/>
              <a:buAutoNum type="arabicParenR"/>
            </a:pPr>
            <a:r>
              <a:rPr lang="en-GB"/>
              <a:t>Allokation: Standard und UnifiedMemory</a:t>
            </a:r>
          </a:p>
          <a:p>
            <a:pPr lvl="0">
              <a:buSzPct val="100000"/>
              <a:buAutoNum type="arabicParenR"/>
            </a:pPr>
            <a:r>
              <a:rPr lang="en-GB"/>
              <a:t>Kommunikation zwischen Threads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Typ und Iterationen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/>
              <a:t> 32 Threads pro Subdomäne,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000" y="2304000"/>
            <a:ext cx="6235200" cy="44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Subgroup Anzahl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76000" y="1655999"/>
            <a:ext cx="5452919" cy="527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Kommunikation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Threads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5" cy="38917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11249"/>
            <a:ext cx="7919185" cy="38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/>
              <a:t>Allgemeines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Copy Kernel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Strided Access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Offset Access</a:t>
            </a:r>
          </a:p>
          <a:p>
            <a:pPr lvl="0">
              <a:buSzPct val="100000"/>
              <a:buAutoNum type="arabicParenR"/>
            </a:pPr>
            <a:r>
              <a:rPr lang="en-GB" u="sng"/>
              <a:t>Allokation: Standard und UnifiedMemory</a:t>
            </a:r>
          </a:p>
          <a:p>
            <a:pPr lvl="0">
              <a:buSzPct val="100000"/>
              <a:buAutoNum type="arabicParenR"/>
            </a:pPr>
            <a:r>
              <a:rPr lang="en-GB"/>
              <a:t>Kommunikation zwischen Threads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CudaMalloc und CudaMallocHost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5079" y="1441080"/>
            <a:ext cx="7196399" cy="504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/>
              <a:t>CudaMallogManaged + memset + CudaMemset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4359" y="2333880"/>
            <a:ext cx="8980560" cy="372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Kommunikation</a:t>
            </a:r>
            <a:r>
              <a:rPr lang="en-GB" u="sng" dirty="0"/>
              <a:t> </a:t>
            </a:r>
            <a:r>
              <a:rPr lang="en-GB" u="sng" dirty="0" err="1"/>
              <a:t>zwischen</a:t>
            </a:r>
            <a:r>
              <a:rPr lang="en-GB" u="sng" dirty="0"/>
              <a:t> Threads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A09505-EDA1-4E0B-B09E-3B8ACBB60A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 -Aufgabenstellung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9DA0A1-6ECC-4C7F-9DE2-53EACD44F4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Was </a:t>
            </a:r>
            <a:r>
              <a:rPr lang="en-GB" dirty="0" err="1"/>
              <a:t>genau</a:t>
            </a:r>
            <a:r>
              <a:rPr lang="en-GB" dirty="0"/>
              <a:t> tat </a:t>
            </a:r>
            <a:r>
              <a:rPr lang="en-GB" dirty="0" err="1"/>
              <a:t>dein</a:t>
            </a:r>
            <a:r>
              <a:rPr lang="en-GB" dirty="0"/>
              <a:t> Code </a:t>
            </a:r>
            <a:r>
              <a:rPr lang="en-GB" dirty="0" err="1"/>
              <a:t>nochmal</a:t>
            </a:r>
            <a:r>
              <a:rPr lang="en-GB" dirty="0"/>
              <a:t>? </a:t>
            </a:r>
            <a:r>
              <a:rPr lang="en-GB" dirty="0" err="1"/>
              <a:t>Kann</a:t>
            </a:r>
            <a:r>
              <a:rPr lang="en-GB" dirty="0"/>
              <a:t> man das </a:t>
            </a:r>
            <a:r>
              <a:rPr lang="en-GB" dirty="0" err="1"/>
              <a:t>überhaupt</a:t>
            </a:r>
            <a:r>
              <a:rPr lang="en-GB" dirty="0"/>
              <a:t> in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Satz</a:t>
            </a:r>
            <a:r>
              <a:rPr lang="en-GB" dirty="0"/>
              <a:t> </a:t>
            </a:r>
            <a:r>
              <a:rPr lang="en-GB" dirty="0" err="1"/>
              <a:t>zusammenfassen</a:t>
            </a:r>
            <a:r>
              <a:rPr lang="en-GB" dirty="0"/>
              <a:t>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 err="1"/>
              <a:t>Kurz</a:t>
            </a:r>
            <a:r>
              <a:rPr lang="en-GB" dirty="0"/>
              <a:t> </a:t>
            </a:r>
            <a:r>
              <a:rPr lang="en-GB" dirty="0" err="1"/>
              <a:t>gesagt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die </a:t>
            </a:r>
            <a:r>
              <a:rPr lang="en-GB" dirty="0" err="1"/>
              <a:t>Idee</a:t>
            </a:r>
            <a:r>
              <a:rPr lang="en-GB" dirty="0"/>
              <a:t> </a:t>
            </a:r>
            <a:r>
              <a:rPr lang="en-GB" dirty="0" err="1"/>
              <a:t>darauf</a:t>
            </a:r>
            <a:r>
              <a:rPr lang="en-GB" dirty="0"/>
              <a:t> </a:t>
            </a:r>
            <a:r>
              <a:rPr lang="en-GB" dirty="0" err="1"/>
              <a:t>hinzuweisen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natürlich</a:t>
            </a:r>
            <a:r>
              <a:rPr lang="en-GB" dirty="0"/>
              <a:t> </a:t>
            </a:r>
            <a:r>
              <a:rPr lang="en-GB" dirty="0" err="1"/>
              <a:t>Effizienz</a:t>
            </a:r>
            <a:r>
              <a:rPr lang="en-GB" dirty="0"/>
              <a:t> </a:t>
            </a:r>
            <a:r>
              <a:rPr lang="en-GB" dirty="0" err="1"/>
              <a:t>verloren</a:t>
            </a:r>
            <a:r>
              <a:rPr lang="en-GB" dirty="0"/>
              <a:t> </a:t>
            </a:r>
            <a:r>
              <a:rPr lang="en-GB" dirty="0" err="1"/>
              <a:t>geht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die Kernel </a:t>
            </a:r>
            <a:r>
              <a:rPr lang="en-GB" dirty="0" err="1"/>
              <a:t>aufeinander</a:t>
            </a:r>
            <a:r>
              <a:rPr lang="en-GB" dirty="0"/>
              <a:t> </a:t>
            </a:r>
            <a:r>
              <a:rPr lang="en-GB" dirty="0" err="1"/>
              <a:t>warten</a:t>
            </a:r>
            <a:r>
              <a:rPr lang="en-GB" dirty="0"/>
              <a:t> </a:t>
            </a:r>
            <a:r>
              <a:rPr lang="en-GB" dirty="0" err="1"/>
              <a:t>müssen</a:t>
            </a:r>
            <a:r>
              <a:rPr lang="en-GB" dirty="0"/>
              <a:t> </a:t>
            </a:r>
            <a:r>
              <a:rPr lang="en-GB" dirty="0" err="1"/>
              <a:t>statt</a:t>
            </a:r>
            <a:r>
              <a:rPr lang="en-GB" dirty="0"/>
              <a:t> </a:t>
            </a:r>
            <a:r>
              <a:rPr lang="en-GB" dirty="0" err="1"/>
              <a:t>einfach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hin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arbeiten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760" y="2304000"/>
            <a:ext cx="7869240" cy="5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Cores 1920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Basistaktung 1506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Standard-</a:t>
            </a: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Speicherbandbreite</a:t>
            </a:r>
            <a:r>
              <a:rPr lang="en-GB" dirty="0"/>
              <a:t> 256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95934-C866-4A66-A482-7DE41A7465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mit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83976-B61E-4F25-A2FA-61DE161ECF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474A63-F130-47AD-B89B-842B09946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12360" y="2304360"/>
            <a:ext cx="7394760" cy="4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7999" y="2160000"/>
            <a:ext cx="8206560" cy="5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0BB8C-BF71-48C0-B63F-98B0441732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Zusatz - Strided Access III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6ADFB-5BC5-4706-B2BD-4F761B4DF8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sz="2500"/>
              <a:t>Blockgröße = 256 Threads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Blockanzahl = 4096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Zugriffstyp: int2 (sizeof(int2) = 8)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Stride = 1,2,4,8,16,32,64</a:t>
            </a:r>
          </a:p>
          <a:p>
            <a:pPr lvl="0">
              <a:buSzPct val="45000"/>
              <a:buFont typeface="StarSymbol"/>
              <a:buChar char="●"/>
            </a:pPr>
            <a:endParaRPr lang="en-GB" sz="25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789DCDC-0D09-4383-8B86-8667EED587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76360" y="3888360"/>
            <a:ext cx="4469400" cy="2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EE9A4E-CADC-4FC0-9E0A-AAA2B65B7B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Zusatz - Strided Access IV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C98B1A-2691-4D54-B923-A841F31A72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sz="2500"/>
              <a:t>Blockgröße = 128 Threads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Blockanzahl = 2048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Zugriffstyp: int (sizeof(int) = 4)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sz="2500"/>
              <a:t>Stride = 1,2,4,8,16,32,64,128,256,512,1024</a:t>
            </a:r>
          </a:p>
          <a:p>
            <a:pPr lvl="0">
              <a:buSzPct val="45000"/>
              <a:buFont typeface="StarSymbol"/>
              <a:buChar char="●"/>
            </a:pPr>
            <a:endParaRPr lang="en-GB" sz="25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396D44-0E30-41B3-BD60-B46869A0DB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76000" y="3888000"/>
            <a:ext cx="4470120" cy="264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/>
              <a:t>Bild GTX 1070: https://upload.wikimedia.org/wikipedia/commons/6/62/NVIDIA-GTX-1070-FoundersEdition-FL.jpg</a:t>
            </a:r>
            <a:br>
              <a:rPr lang="en-GB" sz="1600"/>
            </a:br>
            <a:r>
              <a:rPr lang="en-GB" sz="1600"/>
              <a:t>Spezifizikationen GTX 1070: https://www.nvidia.com/de-de/geforce/products/10series/geforce-gtx-1070/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Datenkopierrate CudaMemcpy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/>
              <a:t>Allgemeines</a:t>
            </a:r>
          </a:p>
          <a:p>
            <a:pPr lvl="0">
              <a:buSzPct val="100000"/>
              <a:buAutoNum type="arabicParenR"/>
            </a:pPr>
            <a:r>
              <a:rPr lang="en-GB" u="sng"/>
              <a:t>Zugriffsmuster: Copy Kernel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Strided Access</a:t>
            </a:r>
          </a:p>
          <a:p>
            <a:pPr lvl="0">
              <a:buSzPct val="100000"/>
              <a:buAutoNum type="arabicParenR"/>
            </a:pPr>
            <a:r>
              <a:rPr lang="en-GB"/>
              <a:t>Zugriffsmuster: Offset Access</a:t>
            </a:r>
          </a:p>
          <a:p>
            <a:pPr lvl="0">
              <a:buSzPct val="100000"/>
              <a:buAutoNum type="arabicParenR"/>
            </a:pPr>
            <a:r>
              <a:rPr lang="en-GB"/>
              <a:t>Allokation: Standard und UnifiedMemory</a:t>
            </a:r>
          </a:p>
          <a:p>
            <a:pPr lvl="0">
              <a:buSzPct val="100000"/>
              <a:buAutoNum type="arabicParenR"/>
            </a:pPr>
            <a:r>
              <a:rPr lang="en-GB"/>
              <a:t>Kommunikation zwischen Threads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Ø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Ø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Ø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C52E4-E3C6-4D1E-8B0D-1311B11BA9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BlockSize &amp; sizeof(T)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BE1C65-681B-4DE8-AD5F-1833C654A6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4CC2D7C-8FC6-4488-A735-2D8EC5CAB7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5680" y="1769400"/>
            <a:ext cx="9039240" cy="445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sz="2500"/>
              <a:t>BlockSize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55999" y="2304000"/>
            <a:ext cx="6426000" cy="44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Benutzerdefiniert</PresentationFormat>
  <Paragraphs>149</Paragraphs>
  <Slides>35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Insert Title here</vt:lpstr>
      <vt:lpstr>Gliederung</vt:lpstr>
      <vt:lpstr>GTX 1070</vt:lpstr>
      <vt:lpstr>Empty Kernel – Startup Cost</vt:lpstr>
      <vt:lpstr>Datenkopierrate CudaMemcpy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</vt:lpstr>
      <vt:lpstr>Strided Access II</vt:lpstr>
      <vt:lpstr>Strided Access: Beobachtungen</vt:lpstr>
      <vt:lpstr>Gliederung</vt:lpstr>
      <vt:lpstr>Offset Access – Zugriffsmuster</vt:lpstr>
      <vt:lpstr>Offset Access</vt:lpstr>
      <vt:lpstr>Typ und Iterationen</vt:lpstr>
      <vt:lpstr>Subgroup Anzahl pro Block</vt:lpstr>
      <vt:lpstr>Variiere Subdomänen pro Block</vt:lpstr>
      <vt:lpstr>Variiere Subdomänen pro Block</vt:lpstr>
      <vt:lpstr>Direkter Vergleich</vt:lpstr>
      <vt:lpstr>Gliederung</vt:lpstr>
      <vt:lpstr>Zugriffsmuster: Copy Kernel</vt:lpstr>
      <vt:lpstr>CudaMalloc und CudaMallocHost</vt:lpstr>
      <vt:lpstr>Unified Memory</vt:lpstr>
      <vt:lpstr>Gliederung</vt:lpstr>
      <vt:lpstr>Kommunikation -Aufgabenstellung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33</cp:revision>
  <dcterms:created xsi:type="dcterms:W3CDTF">2018-01-05T19:47:02Z</dcterms:created>
  <dcterms:modified xsi:type="dcterms:W3CDTF">2018-10-18T16:42:36Z</dcterms:modified>
</cp:coreProperties>
</file>